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8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E83721-5C04-4225-B409-2EF64F95AA84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E6687-8AD7-48A8-BA00-903939AC3B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2BDA1-DAD0-46D1-BD94-44F755FDE818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BECE9-AA45-4196-8E1F-ABF95C8133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C2E17-E146-4003-AFDE-AD83909263CA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7DD4D4-B394-4EE4-9827-EFAD38B27B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2D7239-CCE8-4383-8F8D-E8574ABCD79C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7C42BC-FD20-4AF0-82FF-FE00EC60D7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608845-11EC-4ED8-8D3B-FB08B67C0220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858663-EB9B-4AE8-BE46-E86FB8900D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67072-C352-4717-A591-92C7E64B6612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4EE8C-65C0-402D-B059-B5FEECD68B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5A1F6-4073-43AE-91B1-5105469ED5B8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4AE8B1-9B2F-44A8-9632-4BF5488FDA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D0DD6-9690-4BE1-82EF-4E324D112BA1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746AF-096E-4833-8336-937C804AE4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38AFF-3BBE-4317-975F-DDB34D3405BC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AAB02-0A94-4559-9B6C-7742FF0C89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8F887-4595-4BB0-BE9E-8CB07EFF75F5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96E17-2FDC-4AA5-93B6-36F4AC5FED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A4ABF3-9BCB-4F1A-992E-A6CDAC99C003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B319C-52DB-4954-BBEE-E645729354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15155A02-B710-43D9-81C1-D6C7CFC03357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9CB6228-7DBA-48BD-B1D5-B679428046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500063"/>
            <a:ext cx="8101013" cy="5357812"/>
          </a:xfrm>
        </p:spPr>
        <p:txBody>
          <a:bodyPr/>
          <a:lstStyle/>
          <a:p>
            <a:pPr eaLnBrk="1" hangingPunct="1"/>
            <a:r>
              <a:rPr lang="uk-UA" sz="2400" b="1" smtClean="0"/>
              <a:t/>
            </a:r>
            <a:br>
              <a:rPr lang="uk-UA" sz="2400" b="1" smtClean="0"/>
            </a:br>
            <a:r>
              <a:rPr lang="uk-UA" sz="2400" b="1" smtClean="0"/>
              <a:t/>
            </a:r>
            <a:br>
              <a:rPr lang="uk-UA" sz="2400" b="1" smtClean="0"/>
            </a:br>
            <a:r>
              <a:rPr lang="uk-UA" sz="2600" b="1" smtClean="0">
                <a:latin typeface="Times New Roman" pitchFamily="18" charset="0"/>
              </a:rPr>
              <a:t>Міністерство освіти і науки України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Херсонський державний університет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Факультет економіки і менеджменту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Кафедра менеджменту і адміністрування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smtClean="0">
                <a:latin typeface="Times New Roman" pitchFamily="18" charset="0"/>
              </a:rPr>
              <a:t> </a:t>
            </a:r>
            <a:r>
              <a:rPr lang="uk-UA" sz="2600" b="1" smtClean="0">
                <a:latin typeface="Times New Roman" pitchFamily="18" charset="0"/>
              </a:rPr>
              <a:t>”</a:t>
            </a:r>
            <a:r>
              <a:rPr lang="ru-RU" sz="2600" b="1" u="sng" smtClean="0">
                <a:latin typeface="Times New Roman" pitchFamily="18" charset="0"/>
              </a:rPr>
              <a:t>УПРАВЛІННЯ ІННОВАЦІЙНИМИ ПРОЄКТАМИ</a:t>
            </a:r>
            <a:r>
              <a:rPr lang="uk-UA" sz="2600" b="1" smtClean="0">
                <a:latin typeface="Times New Roman" pitchFamily="18" charset="0"/>
              </a:rPr>
              <a:t>”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 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smtClean="0">
                <a:latin typeface="Times New Roman" pitchFamily="18" charset="0"/>
              </a:rPr>
              <a:t>Галузь знань </a:t>
            </a:r>
            <a:r>
              <a:rPr lang="uk-UA" sz="2600" u="sng" smtClean="0">
                <a:latin typeface="Times New Roman" pitchFamily="18" charset="0"/>
              </a:rPr>
              <a:t>07 Управління та адміністрування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smtClean="0">
                <a:latin typeface="Times New Roman" pitchFamily="18" charset="0"/>
              </a:rPr>
              <a:t>Спеціальність 073 «Менеджмент»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smtClean="0">
                <a:latin typeface="Times New Roman" pitchFamily="18" charset="0"/>
              </a:rPr>
              <a:t>Перший (бакалаврський) рівень вищої освіти</a:t>
            </a:r>
            <a:r>
              <a:rPr lang="ru-RU" sz="2600" smtClean="0">
                <a:latin typeface="Times New Roman" pitchFamily="18" charset="0"/>
              </a:rPr>
              <a:t> </a:t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Херсон</a:t>
            </a:r>
            <a:endParaRPr lang="en-US" sz="2600" b="1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Содержимое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3600" b="1" smtClean="0">
                <a:latin typeface="Times New Roman" pitchFamily="18" charset="0"/>
              </a:rPr>
              <a:t>Предметом </a:t>
            </a:r>
            <a:r>
              <a:rPr lang="ru-RU" sz="3600" smtClean="0">
                <a:latin typeface="Times New Roman" pitchFamily="18" charset="0"/>
              </a:rPr>
              <a:t>вивчення навчальної дисципліни </a:t>
            </a:r>
            <a:r>
              <a:rPr lang="uk-UA" sz="3600" smtClean="0">
                <a:latin typeface="Times New Roman" pitchFamily="18" charset="0"/>
              </a:rPr>
              <a:t>є процеси управління інноваційними проєктами на підприємствах з різним ступенем проєктної зрілості.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3600" b="1" smtClean="0">
                <a:latin typeface="Times New Roman" pitchFamily="18" charset="0"/>
              </a:rPr>
              <a:t>Мета дисципліни </a:t>
            </a:r>
            <a:r>
              <a:rPr lang="ru-RU" sz="3600" smtClean="0">
                <a:latin typeface="Times New Roman" pitchFamily="18" charset="0"/>
              </a:rPr>
              <a:t>– </a:t>
            </a:r>
            <a:r>
              <a:rPr lang="uk-UA" sz="3600" smtClean="0">
                <a:latin typeface="Times New Roman" pitchFamily="18" charset="0"/>
              </a:rPr>
              <a:t>формування у майбутніх фахівців компетенцій розроблення та управління інноваційними проєктами і програмами</a:t>
            </a:r>
            <a:r>
              <a:rPr lang="ru-RU" sz="3600" smtClean="0">
                <a:latin typeface="Times New Roman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3600" b="1" smtClean="0">
                <a:latin typeface="Times New Roman" pitchFamily="18" charset="0"/>
              </a:rPr>
              <a:t>Завдання дисципліни </a:t>
            </a:r>
            <a:r>
              <a:rPr lang="ru-RU" sz="3600" smtClean="0">
                <a:latin typeface="Times New Roman" pitchFamily="18" charset="0"/>
              </a:rPr>
              <a:t>– </a:t>
            </a:r>
            <a:r>
              <a:rPr lang="uk-UA" sz="3600" smtClean="0">
                <a:latin typeface="Times New Roman" pitchFamily="18" charset="0"/>
              </a:rPr>
              <a:t>опанування студентами основних методів та інструментів управління інноваційними проєктами на підприємствах різних рівнів організаційної зрілості</a:t>
            </a:r>
            <a:r>
              <a:rPr lang="ru-RU" sz="3600" smtClean="0">
                <a:latin typeface="Times New Roman" pitchFamily="18" charset="0"/>
              </a:rPr>
              <a:t>.</a:t>
            </a:r>
            <a:endParaRPr lang="en-US" sz="36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sz="1800" dirty="0" smtClean="0">
                <a:latin typeface="Times New Roman" pitchFamily="18" charset="0"/>
              </a:rPr>
              <a:t>Вивчення навчальної дисципліни передбачає формування та розвиток у студентів загальних та фахових </a:t>
            </a:r>
            <a:r>
              <a:rPr lang="uk-UA" sz="1800" b="1" dirty="0" err="1" smtClean="0">
                <a:latin typeface="Times New Roman" pitchFamily="18" charset="0"/>
              </a:rPr>
              <a:t>компетентностей</a:t>
            </a:r>
            <a:r>
              <a:rPr lang="uk-UA" sz="1800" dirty="0" smtClean="0">
                <a:latin typeface="Times New Roman" pitchFamily="18" charset="0"/>
              </a:rPr>
              <a:t>: </a:t>
            </a:r>
          </a:p>
          <a:p>
            <a:pPr eaLnBrk="1" hangingPunct="1"/>
            <a:r>
              <a:rPr lang="uk-UA" sz="1800" dirty="0" smtClean="0">
                <a:latin typeface="Times New Roman" pitchFamily="18" charset="0"/>
              </a:rPr>
              <a:t>здатність реалізувати свої права і обов’язки як члена суспільства, усвідомлювати цінності громадянського (демократичного) суспільства та необхідність його сталого розвитку, верховенства права, прав і свобод людини і громадянина в Україні</a:t>
            </a:r>
          </a:p>
          <a:p>
            <a:r>
              <a:rPr lang="uk-UA" sz="1800" dirty="0">
                <a:latin typeface="Times New Roman" pitchFamily="18" charset="0"/>
              </a:rPr>
              <a:t>Здатність </a:t>
            </a:r>
            <a:r>
              <a:rPr lang="uk-UA" sz="1800" dirty="0">
                <a:latin typeface="Times New Roman" pitchFamily="18" charset="0"/>
              </a:rPr>
              <a:t>застосовувати знання у практичних ситуаціях </a:t>
            </a:r>
            <a:endParaRPr lang="uk-UA" sz="1800" dirty="0">
              <a:latin typeface="Times New Roman" pitchFamily="18" charset="0"/>
            </a:endParaRPr>
          </a:p>
          <a:p>
            <a:r>
              <a:rPr lang="uk-UA" sz="1800" dirty="0">
                <a:latin typeface="Times New Roman" pitchFamily="18" charset="0"/>
              </a:rPr>
              <a:t>Здатність обирати та використовувати сучасний інструментарій менеджменту. </a:t>
            </a:r>
            <a:endParaRPr lang="ru-RU" sz="1800" dirty="0">
              <a:latin typeface="Times New Roman" pitchFamily="18" charset="0"/>
            </a:endParaRPr>
          </a:p>
          <a:p>
            <a:r>
              <a:rPr lang="uk-UA" sz="1800" dirty="0">
                <a:latin typeface="Times New Roman" pitchFamily="18" charset="0"/>
              </a:rPr>
              <a:t>Здатність </a:t>
            </a:r>
            <a:r>
              <a:rPr lang="uk-UA" sz="1800" dirty="0">
                <a:latin typeface="Times New Roman" pitchFamily="18" charset="0"/>
              </a:rPr>
              <a:t>планувати діяльність організації та управляти часом. </a:t>
            </a:r>
            <a:endParaRPr lang="ru-RU" sz="1800" dirty="0">
              <a:latin typeface="Times New Roman" pitchFamily="18" charset="0"/>
            </a:endParaRPr>
          </a:p>
          <a:p>
            <a:r>
              <a:rPr lang="uk-UA" sz="1800" dirty="0" smtClean="0">
                <a:latin typeface="Times New Roman" pitchFamily="18" charset="0"/>
              </a:rPr>
              <a:t>Здатність </a:t>
            </a:r>
            <a:r>
              <a:rPr lang="uk-UA" sz="1800" dirty="0">
                <a:latin typeface="Times New Roman" pitchFamily="18" charset="0"/>
              </a:rPr>
              <a:t>формувати та демонструвати лідерські якості та поведінкові навички. </a:t>
            </a:r>
            <a:endParaRPr lang="ru-RU" sz="1800" dirty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sz="1800" b="1" i="1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sz="1800" b="1" i="1" smtClean="0">
                <a:latin typeface="Times New Roman" pitchFamily="18" charset="0"/>
              </a:rPr>
              <a:t>Програмні </a:t>
            </a:r>
            <a:r>
              <a:rPr lang="uk-UA" sz="1800" b="1" i="1" dirty="0" smtClean="0">
                <a:latin typeface="Times New Roman" pitchFamily="18" charset="0"/>
              </a:rPr>
              <a:t>результати навчання:</a:t>
            </a:r>
            <a:r>
              <a:rPr lang="uk-UA" sz="1800" dirty="0" smtClean="0">
                <a:latin typeface="Times New Roman" pitchFamily="18" charset="0"/>
              </a:rPr>
              <a:t> </a:t>
            </a:r>
            <a:endParaRPr lang="ru-RU" sz="1800" dirty="0" smtClean="0">
              <a:latin typeface="Times New Roman" pitchFamily="18" charset="0"/>
            </a:endParaRPr>
          </a:p>
          <a:p>
            <a:pPr eaLnBrk="1" hangingPunct="1"/>
            <a:r>
              <a:rPr lang="uk-UA" sz="1800" dirty="0" smtClean="0">
                <a:latin typeface="Times New Roman" pitchFamily="18" charset="0"/>
              </a:rPr>
              <a:t>знати свої права і обов’язки як члена суспільства, усвідомлювати цінності громадянського суспільства, верховенства права, прав і свобод людини і громадянина в Україні.</a:t>
            </a:r>
          </a:p>
          <a:p>
            <a:pPr eaLnBrk="1" hangingPunct="1"/>
            <a:r>
              <a:rPr lang="uk-UA" sz="1800" dirty="0" smtClean="0">
                <a:latin typeface="Times New Roman" pitchFamily="18" charset="0"/>
              </a:rPr>
              <a:t>демонструвати навички виявлення проблем та обґрунтування управлінських </a:t>
            </a:r>
            <a:r>
              <a:rPr lang="uk-UA" sz="1800" dirty="0" smtClean="0">
                <a:latin typeface="Times New Roman" pitchFamily="18" charset="0"/>
              </a:rPr>
              <a:t>рішень</a:t>
            </a:r>
          </a:p>
          <a:p>
            <a:pPr eaLnBrk="1" hangingPunct="1"/>
            <a:r>
              <a:rPr lang="uk-UA" sz="1800" dirty="0">
                <a:latin typeface="Times New Roman" pitchFamily="18" charset="0"/>
              </a:rPr>
              <a:t>Виявляти </a:t>
            </a:r>
            <a:r>
              <a:rPr lang="uk-UA" sz="1800" dirty="0">
                <a:latin typeface="Times New Roman" pitchFamily="18" charset="0"/>
              </a:rPr>
              <a:t>навички організаційного проектування. </a:t>
            </a:r>
            <a:endParaRPr lang="uk-UA" sz="1800" dirty="0">
              <a:latin typeface="Times New Roman" pitchFamily="18" charset="0"/>
            </a:endParaRPr>
          </a:p>
          <a:p>
            <a:r>
              <a:rPr lang="uk-UA" sz="1800" dirty="0">
                <a:latin typeface="Times New Roman" pitchFamily="18" charset="0"/>
              </a:rPr>
              <a:t>Демонструвати навички самостійної роботи, гнучкого мислення, відкритості до нових знань, бути критичним і самокритичним. </a:t>
            </a:r>
            <a:endParaRPr lang="ru-RU" sz="1800" dirty="0">
              <a:latin typeface="Times New Roman" pitchFamily="18" charset="0"/>
            </a:endParaRPr>
          </a:p>
          <a:p>
            <a:r>
              <a:rPr lang="uk-UA" sz="1800" dirty="0">
                <a:latin typeface="Times New Roman" pitchFamily="18" charset="0"/>
              </a:rPr>
              <a:t>Виконувати </a:t>
            </a:r>
            <a:r>
              <a:rPr lang="uk-UA" sz="1800" dirty="0">
                <a:latin typeface="Times New Roman" pitchFamily="18" charset="0"/>
              </a:rPr>
              <a:t>дослідження індивідуально та/або в групі під керівництвом лідера. </a:t>
            </a:r>
            <a:endParaRPr lang="ru-RU" sz="1800" dirty="0">
              <a:latin typeface="Times New Roman" pitchFamily="18" charset="0"/>
            </a:endParaRPr>
          </a:p>
          <a:p>
            <a:pPr eaLnBrk="1" hangingPunct="1"/>
            <a:endParaRPr lang="uk-UA" sz="18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8313" y="0"/>
            <a:ext cx="8229600" cy="561975"/>
          </a:xfrm>
        </p:spPr>
        <p:txBody>
          <a:bodyPr/>
          <a:lstStyle/>
          <a:p>
            <a:pPr eaLnBrk="1" hangingPunct="1"/>
            <a:r>
              <a:rPr lang="ru-RU" sz="4000" smtClean="0">
                <a:latin typeface="Times New Roman" pitchFamily="18" charset="0"/>
              </a:rPr>
              <a:t>Перел</a:t>
            </a:r>
            <a:r>
              <a:rPr lang="uk-UA" sz="4000" smtClean="0">
                <a:latin typeface="Times New Roman" pitchFamily="18" charset="0"/>
              </a:rPr>
              <a:t>і</a:t>
            </a:r>
            <a:r>
              <a:rPr lang="ru-RU" sz="4000" smtClean="0">
                <a:latin typeface="Times New Roman" pitchFamily="18" charset="0"/>
              </a:rPr>
              <a:t>к тем</a:t>
            </a:r>
            <a:endParaRPr lang="en-US" sz="4000" smtClean="0">
              <a:latin typeface="Times New Roman" pitchFamily="18" charset="0"/>
            </a:endParaRPr>
          </a:p>
        </p:txBody>
      </p:sp>
      <p:sp>
        <p:nvSpPr>
          <p:cNvPr id="16386" name="Содержимое 2"/>
          <p:cNvSpPr>
            <a:spLocks noGrp="1"/>
          </p:cNvSpPr>
          <p:nvPr>
            <p:ph idx="4294967295"/>
          </p:nvPr>
        </p:nvSpPr>
        <p:spPr>
          <a:xfrm>
            <a:off x="468313" y="765175"/>
            <a:ext cx="8229600" cy="4525963"/>
          </a:xfrm>
        </p:spPr>
        <p:txBody>
          <a:bodyPr/>
          <a:lstStyle/>
          <a:p>
            <a:r>
              <a:rPr lang="uk-UA" smtClean="0">
                <a:latin typeface="Times New Roman" pitchFamily="18" charset="0"/>
              </a:rPr>
              <a:t>Тема 1. Основи управління проєктами</a:t>
            </a:r>
          </a:p>
          <a:p>
            <a:r>
              <a:rPr lang="uk-UA" smtClean="0">
                <a:latin typeface="Times New Roman" pitchFamily="18" charset="0"/>
              </a:rPr>
              <a:t>Тема 2. Організація офісу проєкту</a:t>
            </a:r>
          </a:p>
          <a:p>
            <a:r>
              <a:rPr lang="uk-UA" smtClean="0">
                <a:latin typeface="Times New Roman" pitchFamily="18" charset="0"/>
              </a:rPr>
              <a:t>Тема 3. Правова регламентація процедури укладання договорів щодо реалізації проєктів</a:t>
            </a:r>
          </a:p>
          <a:p>
            <a:r>
              <a:rPr lang="uk-UA" smtClean="0">
                <a:latin typeface="Times New Roman" pitchFamily="18" charset="0"/>
              </a:rPr>
              <a:t>Тема 4. Функції управління проєктами</a:t>
            </a:r>
          </a:p>
          <a:p>
            <a:r>
              <a:rPr lang="uk-UA" smtClean="0">
                <a:latin typeface="Times New Roman" pitchFamily="18" charset="0"/>
              </a:rPr>
              <a:t>Тема 5. Управління якістю проєкту</a:t>
            </a:r>
          </a:p>
          <a:p>
            <a:r>
              <a:rPr lang="uk-UA" smtClean="0">
                <a:latin typeface="Times New Roman" pitchFamily="18" charset="0"/>
              </a:rPr>
              <a:t>Тема 6. Управління командою проєкту</a:t>
            </a:r>
          </a:p>
          <a:p>
            <a:r>
              <a:rPr lang="uk-UA" smtClean="0">
                <a:latin typeface="Times New Roman" pitchFamily="18" charset="0"/>
              </a:rPr>
              <a:t>Тема 7. Управління комунікаціями проєкту</a:t>
            </a:r>
            <a:r>
              <a:rPr lang="ru-RU" smtClean="0">
                <a:latin typeface="Times New Roman" pitchFamily="18" charset="0"/>
              </a:rPr>
              <a:t> </a:t>
            </a:r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25487"/>
          </a:xfrm>
        </p:spPr>
        <p:txBody>
          <a:bodyPr/>
          <a:lstStyle/>
          <a:p>
            <a:pPr eaLnBrk="1" hangingPunct="1"/>
            <a:r>
              <a:rPr lang="uk-UA" sz="2400" b="1" smtClean="0">
                <a:latin typeface="Times New Roman" pitchFamily="18" charset="0"/>
              </a:rPr>
              <a:t>РЕКОМЕНДОВАНА ЛІТЕРАТУРА</a:t>
            </a:r>
            <a:endParaRPr lang="en-US" sz="2400" smtClean="0">
              <a:latin typeface="Times New Roman" pitchFamily="18" charset="0"/>
            </a:endParaRPr>
          </a:p>
        </p:txBody>
      </p:sp>
      <p:sp>
        <p:nvSpPr>
          <p:cNvPr id="17410" name="Содержимое 2"/>
          <p:cNvSpPr>
            <a:spLocks noGrp="1"/>
          </p:cNvSpPr>
          <p:nvPr>
            <p:ph idx="4294967295"/>
          </p:nvPr>
        </p:nvSpPr>
        <p:spPr>
          <a:xfrm>
            <a:off x="457200" y="928688"/>
            <a:ext cx="8229600" cy="5197475"/>
          </a:xfrm>
        </p:spPr>
        <p:txBody>
          <a:bodyPr/>
          <a:lstStyle/>
          <a:p>
            <a:r>
              <a:rPr lang="uk-UA" sz="1800" smtClean="0">
                <a:latin typeface="Times New Roman" pitchFamily="18" charset="0"/>
              </a:rPr>
              <a:t>Батенко Л. П. Управління проектами: навч. посібник / Л. П. Батенко, О. А. Загородніх, В. В. Ліщинська. К. : КНЕУ, 2013. 231 с. </a:t>
            </a:r>
          </a:p>
          <a:p>
            <a:r>
              <a:rPr lang="uk-UA" sz="1800" smtClean="0">
                <a:latin typeface="Times New Roman" pitchFamily="18" charset="0"/>
              </a:rPr>
              <a:t>Гонтарева І. В. Управління проектами: підручник / І. В. Гонтарева ; Харк. нац. екон. ун-т. Х. : Вид-во ХНЕУ, 2011. 444 с. </a:t>
            </a:r>
          </a:p>
          <a:p>
            <a:r>
              <a:rPr lang="uk-UA" sz="1800" smtClean="0">
                <a:latin typeface="Times New Roman" pitchFamily="18" charset="0"/>
              </a:rPr>
              <a:t>Гудзь О. Є. Мистецтво бізнесу або управління бізнесовими проектами: навч. посіб. / О. Є. Гудзь, В. С. Рубцов. К. : Планета людей, 2016. 159 с. </a:t>
            </a:r>
          </a:p>
          <a:p>
            <a:r>
              <a:rPr lang="uk-UA" sz="1800" smtClean="0">
                <a:latin typeface="Times New Roman" pitchFamily="18" charset="0"/>
              </a:rPr>
              <a:t>Кобиляцький Л.С. Управління проектами: навч. посібник / Л. С.          Кобиляцький. К. : МАУП, 2012. 200 с. </a:t>
            </a:r>
          </a:p>
          <a:p>
            <a:r>
              <a:rPr lang="uk-UA" sz="1800" smtClean="0">
                <a:latin typeface="Times New Roman" pitchFamily="18" charset="0"/>
              </a:rPr>
              <a:t>Рач В. А. Управління проектами: практичні аспекти реалізації стратегій регіонального розвитку : навч. посіб. / В. А. Рач, О. В. Россошанська, О. М. Медведєва ; за ред. В. А. Рача. К. : «К.І.С.», 2010. 276 с. </a:t>
            </a:r>
          </a:p>
          <a:p>
            <a:r>
              <a:rPr lang="uk-UA" sz="1800" smtClean="0">
                <a:latin typeface="Times New Roman" pitchFamily="18" charset="0"/>
              </a:rPr>
              <a:t>Тарасюк Г. М. Управління проектами: навч. посібник для студентів ВНЗ / Г. М. Тарасюк. 4-те вид. К. : Каравела, 2012. 320 с. </a:t>
            </a:r>
          </a:p>
          <a:p>
            <a:r>
              <a:rPr lang="uk-UA" sz="1800" smtClean="0">
                <a:latin typeface="Times New Roman" pitchFamily="18" charset="0"/>
              </a:rPr>
              <a:t>Тян Р. Б. Управління проектами: підручник / Р. Б. Тян, Б. І. Холод, В. А. Ткаченко. К. : ЦНЛ, 2003. 224 с. </a:t>
            </a:r>
          </a:p>
          <a:p>
            <a:r>
              <a:rPr lang="uk-UA" sz="1800" smtClean="0">
                <a:latin typeface="Times New Roman" pitchFamily="18" charset="0"/>
              </a:rPr>
              <a:t>Управління проектами : навч. посібник / за ред. О. В. Ульянченка, П. Ф. Цигікала. Х. : ХНАУ ім. В. В. Докучаєва, 2016. 522 с.</a:t>
            </a:r>
            <a:endParaRPr lang="en-US" sz="18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</TotalTime>
  <Words>566</Words>
  <Application>Microsoft Office PowerPoint</Application>
  <PresentationFormat>Экран (4:3)</PresentationFormat>
  <Paragraphs>34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Оформление по умолчанию</vt:lpstr>
      <vt:lpstr>  Міністерство освіти і науки України Херсонський державний університет Факультет економіки і менеджменту Кафедра менеджменту і адміністрування   ”УПРАВЛІННЯ ІННОВАЦІЙНИМИ ПРОЄКТАМИ”   Галузь знань 07 Управління та адміністрування Спеціальність 073 «Менеджмент» Перший (бакалаврський) рівень вищої освіти     Херсон</vt:lpstr>
      <vt:lpstr>Презентация PowerPoint</vt:lpstr>
      <vt:lpstr>Презентация PowerPoint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фінансів, обліку та підприємництва   " ОСНОВИ ТОРГІВЕЛЬНОЇ ДІЯЛЬНОСТІ «   Галузь знань 07 Управління та адміністрування Спеціальність 076 «Підприємництво, торгівля та біржова діяльність» Ступінь вищої освіти бакалавр   ХЕРСОН</dc:title>
  <dc:creator>Пользователь Windows</dc:creator>
  <cp:lastModifiedBy>Наталия Калюжная</cp:lastModifiedBy>
  <cp:revision>14</cp:revision>
  <dcterms:created xsi:type="dcterms:W3CDTF">2020-05-28T12:18:49Z</dcterms:created>
  <dcterms:modified xsi:type="dcterms:W3CDTF">2020-06-05T10:59:30Z</dcterms:modified>
</cp:coreProperties>
</file>